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</p:sldMasterIdLst>
  <p:notesMasterIdLst>
    <p:notesMasterId r:id="rId28"/>
  </p:notesMasterIdLst>
  <p:sldIdLst>
    <p:sldId id="256" r:id="rId3"/>
    <p:sldId id="259" r:id="rId4"/>
    <p:sldId id="260" r:id="rId5"/>
    <p:sldId id="258" r:id="rId6"/>
    <p:sldId id="261" r:id="rId7"/>
    <p:sldId id="262" r:id="rId8"/>
    <p:sldId id="273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6" r:id="rId19"/>
    <p:sldId id="269" r:id="rId20"/>
    <p:sldId id="270" r:id="rId21"/>
    <p:sldId id="287" r:id="rId22"/>
    <p:sldId id="288" r:id="rId23"/>
    <p:sldId id="289" r:id="rId24"/>
    <p:sldId id="290" r:id="rId25"/>
    <p:sldId id="291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128A-9559-446E-9FCC-92EB38BE9D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9404D-FACA-4F6B-ACCC-88FC4A5D5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2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9404D-FACA-4F6B-ACCC-88FC4A5D5A4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ecuritylab.ru/upload/iblock/51021c813e17e48872b639aa8a055600.png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soft.mail.ru/program_page.php?grp=538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.mail.ru/program_page.php?grp=47967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software/240522.php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software/273998.php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1857388" cy="6127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1214422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66"/>
            <a:ext cx="76438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rgbClr val="000099"/>
              </a:solidFill>
            </a:endParaRPr>
          </a:p>
          <a:p>
            <a:pPr algn="ctr"/>
            <a:endParaRPr lang="ru-RU" sz="54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0099"/>
                </a:solidFill>
              </a:rPr>
              <a:t>БЕЗОПАСНОСТЬ  </a:t>
            </a:r>
            <a:endParaRPr lang="ru-RU" sz="54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5400" b="1">
                <a:solidFill>
                  <a:srgbClr val="000099"/>
                </a:solidFill>
              </a:rPr>
              <a:t>в</a:t>
            </a:r>
            <a:r>
              <a:rPr lang="ru-RU" sz="5400" b="1" smtClean="0">
                <a:solidFill>
                  <a:srgbClr val="000099"/>
                </a:solidFill>
              </a:rPr>
              <a:t> </a:t>
            </a:r>
            <a:r>
              <a:rPr lang="ru-RU" sz="5400" b="1" smtClean="0">
                <a:solidFill>
                  <a:srgbClr val="000099"/>
                </a:solidFill>
              </a:rPr>
              <a:t>сети </a:t>
            </a:r>
            <a:endParaRPr lang="ru-RU" sz="5400" b="1" smtClean="0">
              <a:solidFill>
                <a:srgbClr val="000099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0099"/>
                </a:solidFill>
              </a:rPr>
              <a:t>ИНТЕРНЕТ</a:t>
            </a:r>
            <a:endParaRPr lang="ru-RU" sz="5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3604635" cy="2664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Угрозы, подстерегающие ребенка в Глобальной сети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191683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 fontAlgn="t">
              <a:buNone/>
            </a:pPr>
            <a:r>
              <a:rPr lang="ru-RU" sz="2400" b="1" i="1" u="sng" dirty="0" smtClean="0">
                <a:solidFill>
                  <a:srgbClr val="CC00CC"/>
                </a:solidFill>
              </a:rPr>
              <a:t>Наркотики</a:t>
            </a:r>
          </a:p>
          <a:p>
            <a:pPr marL="45720" indent="0" fontAlgn="t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Интернет пестрит новостями о “пользе” употребления марихуаны, рецептами и советами изготовления “зелья”.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70080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 fontAlgn="t">
              <a:buNone/>
            </a:pPr>
            <a:r>
              <a:rPr lang="ru-RU" sz="2000" b="1" i="1" u="sng" dirty="0" smtClean="0">
                <a:solidFill>
                  <a:srgbClr val="CC00CC"/>
                </a:solidFill>
              </a:rPr>
              <a:t>Сайты знакомств, социальные сети, </a:t>
            </a:r>
            <a:r>
              <a:rPr lang="ru-RU" sz="2000" b="1" i="1" u="sng" dirty="0" err="1" smtClean="0">
                <a:solidFill>
                  <a:srgbClr val="CC00CC"/>
                </a:solidFill>
              </a:rPr>
              <a:t>блоги</a:t>
            </a:r>
            <a:r>
              <a:rPr lang="ru-RU" sz="2000" b="1" i="1" u="sng" dirty="0" smtClean="0">
                <a:solidFill>
                  <a:srgbClr val="CC00CC"/>
                </a:solidFill>
              </a:rPr>
              <a:t> и чаты</a:t>
            </a:r>
          </a:p>
          <a:p>
            <a:pPr marL="45720" indent="0" algn="just" fontAlgn="t">
              <a:buNone/>
            </a:pPr>
            <a:r>
              <a:rPr lang="ru-RU" sz="2000" b="1" i="1" dirty="0" smtClean="0">
                <a:solidFill>
                  <a:srgbClr val="FF3300"/>
                </a:solidFill>
              </a:rPr>
              <a:t>К сожалению уже было много случаев, когда взрослые выдавали себя за одного из детей или выдуманных персонажей, чтобы войти к ним в доверие и завести пошлые беседы с ними или даже договориться о личной встрече.</a:t>
            </a:r>
            <a:endParaRPr lang="ru-RU" sz="2000" b="1" i="1" dirty="0">
              <a:solidFill>
                <a:srgbClr val="FF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7"/>
            <a:ext cx="4032448" cy="2980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Угрозы, подстерегающие ребенка в Глобальной сети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091749" cy="302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Угрозы, подстерегающие ребенка в Глобальной сети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916832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 fontAlgn="t">
              <a:buNone/>
            </a:pPr>
            <a:r>
              <a:rPr lang="ru-RU" sz="2400" b="1" i="1" u="sng" dirty="0" smtClean="0">
                <a:solidFill>
                  <a:srgbClr val="CC00CC"/>
                </a:solidFill>
              </a:rPr>
              <a:t>Секты</a:t>
            </a:r>
          </a:p>
          <a:p>
            <a:pPr marL="45720" indent="0" algn="just" fontAlgn="t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Виртуальный собеседник не схватит за руку, но ему вполне по силам “проникнуть в мысли” и повлиять на взгляды на мир.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Угрозы, подстерегающие ребенка в Глобальной сети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714620"/>
            <a:ext cx="3539745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496" y="1772816"/>
            <a:ext cx="5143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 fontAlgn="t">
              <a:buNone/>
            </a:pPr>
            <a:r>
              <a:rPr lang="ru-RU" sz="2400" b="1" i="1" u="sng" dirty="0" smtClean="0">
                <a:solidFill>
                  <a:srgbClr val="CC00CC"/>
                </a:solidFill>
              </a:rPr>
              <a:t>Экстремизм, национализм, фашизм</a:t>
            </a:r>
          </a:p>
          <a:p>
            <a:pPr marL="45720" indent="0" algn="just" fontAlgn="t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Все широкие возможности Интернета используются представителями экстремистских течений для того, чтобы заманить в свои ряды новичков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543956" cy="5015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24646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27784" y="1500174"/>
            <a:ext cx="6373372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 разрешайте ребенку предоставлять личную информацию через Интернет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3143248"/>
            <a:ext cx="83841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Убедитесь, что у него нет доступа к номеру кредитной карты или банковским данным. Научите ребенка использовать прозвища (</a:t>
            </a:r>
            <a:r>
              <a:rPr lang="ru-RU" sz="2400" dirty="0" err="1" smtClean="0"/>
              <a:t>ники</a:t>
            </a:r>
            <a:r>
              <a:rPr lang="ru-RU" sz="2400" dirty="0" smtClean="0"/>
              <a:t>) при общении через Интернет: анонимность - отличный способ защиты. Не выкладывайте фотографии ребенка на </a:t>
            </a:r>
            <a:r>
              <a:rPr lang="ru-RU" sz="2400" dirty="0" err="1" smtClean="0"/>
              <a:t>веб-страницах</a:t>
            </a:r>
            <a:r>
              <a:rPr lang="ru-RU" sz="2400" dirty="0" smtClean="0"/>
              <a:t> или публичных форумах.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99792" y="1714488"/>
            <a:ext cx="6336704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Оградите ребенка от ненадлежащего веб-содержимого.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9" y="3071810"/>
            <a:ext cx="84943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Научите его, как следует поступать при столкновении с подозрительным материалом, расскажите, что не нужно нажимать на ссылки в электронных сообщениях от неизвестных источников, открывать различные вложения. Такие ссылки могут вести на нежелательные сайты, или содержать вирусы, которые заразят Ваш компьютер. Удаляйте с Вашего компьютера следы информации, которую нежелательно обнаружить Вашему ребенку.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113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03648"/>
            <a:ext cx="8229600" cy="4920952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Встреча </a:t>
            </a:r>
            <a:r>
              <a:rPr lang="ru-RU" sz="2400" dirty="0">
                <a:solidFill>
                  <a:schemeClr val="tx1"/>
                </a:solidFill>
              </a:rPr>
              <a:t>в реальной жизни со знакомыми по Интернет-общению не является очень хорошей идеей, поскольку люди могут быть разными в электронном общении и при реальной встрече, и, если ребенок желает встретиться с ними, родителям следует пойти на первую встречу </a:t>
            </a:r>
            <a:r>
              <a:rPr lang="ru-RU" sz="2400" dirty="0" smtClean="0">
                <a:solidFill>
                  <a:schemeClr val="tx1"/>
                </a:solidFill>
              </a:rPr>
              <a:t>вместе.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4357694"/>
            <a:ext cx="6143668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Ребенок должен понять, что его виртуальный собеседник может выдавать себя за другого.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Общие правила безопасности при работе в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Скажите детям, что не все, что они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читают или видят в интернете, — правда.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Приучите их спрашивать вас, если они не уверены.</a:t>
            </a:r>
          </a:p>
          <a:p>
            <a:endParaRPr lang="ru-RU" dirty="0"/>
          </a:p>
        </p:txBody>
      </p:sp>
      <p:pic>
        <p:nvPicPr>
          <p:cNvPr id="2051" name="Picture 3" descr="C:\Users\sveta\Desktop\курсы\карт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857628"/>
            <a:ext cx="492922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Общие правила безопасности при работе в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4347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080808"/>
                </a:solidFill>
              </a:rPr>
              <a:t>Установите несколько четких и жестких правил для ребенка, чтобы контролировать расписание, время подключения и способ использования им Интернета. Убедитесь, что установленные правила выполняются. Особенно важно контролировать выход ребенка в Интернет в ночное время.</a:t>
            </a:r>
          </a:p>
          <a:p>
            <a:pPr lvl="0"/>
            <a:r>
              <a:rPr lang="ru-RU" dirty="0" smtClean="0">
                <a:solidFill>
                  <a:srgbClr val="080808"/>
                </a:solidFill>
              </a:rPr>
              <a:t>Хороший антивирус – союзник в защите Вашего ребенка от опасностей Интернета.</a:t>
            </a:r>
          </a:p>
          <a:p>
            <a:pPr lvl="0"/>
            <a:r>
              <a:rPr lang="ru-RU" dirty="0" smtClean="0">
                <a:solidFill>
                  <a:srgbClr val="080808"/>
                </a:solidFill>
              </a:rPr>
              <a:t>Ребенку не следует давать свой пароль кому-либо, за исключением взрослых членов семьи.</a:t>
            </a:r>
          </a:p>
          <a:p>
            <a:pPr lvl="0"/>
            <a:r>
              <a:rPr lang="ru-RU" dirty="0" smtClean="0">
                <a:solidFill>
                  <a:srgbClr val="080808"/>
                </a:solidFill>
              </a:rPr>
              <a:t>Следует объяснить ребенку, что он не должен делать того, что может стоить семье денег, кроме случаев, когда рядом с ним находятся родители.</a:t>
            </a:r>
          </a:p>
          <a:p>
            <a:endParaRPr lang="ru-RU" dirty="0" smtClean="0">
              <a:solidFill>
                <a:srgbClr val="080808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справляться с </a:t>
            </a:r>
            <a:r>
              <a:rPr lang="ru-RU" b="1" dirty="0" err="1" smtClean="0">
                <a:solidFill>
                  <a:srgbClr val="002060"/>
                </a:solidFill>
              </a:rPr>
              <a:t>интернет-зависимостью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Постарайтесь наладить контакт с ребенком. 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Не запрещайте ребенку пользоваться интернетом, но постарайтесь установить регламент пользования.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Следите за тем, какие сайты посещает Ваш ребенок. </a:t>
            </a:r>
            <a:br>
              <a:rPr lang="ru-RU" dirty="0" smtClean="0"/>
            </a:br>
            <a:r>
              <a:rPr lang="ru-RU" dirty="0" smtClean="0"/>
              <a:t> Предложите своему ребенку заняться чем-то вместе, постарайтесь его чем-то увлечь. 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Дети с интернет- зависимостью субъективно ощущают невозможность обходиться без сети. Постарайтесь тактично поговорить об этом с ребенком.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Интернет позволяет нам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" pitchFamily="2" charset="2"/>
              <a:buChar char="ü"/>
            </a:pPr>
            <a:r>
              <a:rPr lang="ru-RU" dirty="0" smtClean="0"/>
              <a:t> общаться с друзьями, семьей, коллегами;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dirty="0" smtClean="0"/>
              <a:t>получать доступ к информации и развлечениям;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dirty="0" smtClean="0"/>
              <a:t>учиться, встречаться с людьми и узнавать новое. 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3780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Программы – фильтры: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1021c813e17e48872b639aa8a055600">
            <a:hlinkClick r:id="rId2" tooltip="&quot;iProtectYou Pro 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546388" cy="36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87727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hlinkClick r:id="rId4"/>
              </a:rPr>
              <a:t>http://soft.mail.ru/program_page.php?grp=5382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2132856"/>
            <a:ext cx="4139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Программа-фильтр интернета позволяет родителям ограничивать  по разным параметрам сайты,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просматриваемые детьми.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iProtectYou</a:t>
            </a:r>
            <a:r>
              <a:rPr lang="en-US" sz="3600" b="1" i="1" dirty="0" smtClean="0">
                <a:solidFill>
                  <a:srgbClr val="FF0000"/>
                </a:solidFill>
              </a:rPr>
              <a:t> Pro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6064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Программы-фильтры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AG-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52006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24128" y="2492896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Предназначение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KidsControl</a:t>
            </a:r>
            <a:r>
              <a:rPr lang="ru-RU" sz="2400" b="1" i="1" dirty="0" smtClean="0">
                <a:solidFill>
                  <a:srgbClr val="7030A0"/>
                </a:solidFill>
              </a:rPr>
              <a:t> – контроль времени, которое ребенок проводит в интернете.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09329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hlinkClick r:id="rId3"/>
              </a:rPr>
              <a:t>http://soft.mail.ru/program_page.php?grp=47967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KidsControl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188640"/>
            <a:ext cx="538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Программы-фильтры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AG-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4482397" cy="11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2080" y="1916832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7030A0"/>
                </a:solidFill>
              </a:rPr>
              <a:t>CYBERSitter</a:t>
            </a:r>
            <a:r>
              <a:rPr lang="ru-RU" sz="2400" b="1" i="1" dirty="0" smtClean="0">
                <a:solidFill>
                  <a:srgbClr val="7030A0"/>
                </a:solidFill>
              </a:rPr>
              <a:t> дает взрослым возможность ограничивать доступ детей к нежелательным ресурсам в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Internet</a:t>
            </a:r>
            <a:r>
              <a:rPr lang="ru-RU" sz="2400" b="1" i="1" dirty="0" smtClean="0">
                <a:solidFill>
                  <a:srgbClr val="7030A0"/>
                </a:solidFill>
              </a:rPr>
              <a:t>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864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Программы-фильтры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8772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hlinkClick r:id="rId3"/>
              </a:rPr>
              <a:t>http://www.securitylab.ru/software/240522.php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CYBERsitter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AG-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4769376" cy="315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11663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Программы-фильтры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908720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err="1" smtClean="0">
                <a:solidFill>
                  <a:srgbClr val="7030A0"/>
                </a:solidFill>
              </a:rPr>
              <a:t>КиберМама</a:t>
            </a:r>
            <a:r>
              <a:rPr lang="ru-RU" b="1" i="1" dirty="0" smtClean="0">
                <a:solidFill>
                  <a:srgbClr val="7030A0"/>
                </a:solidFill>
              </a:rPr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pPr algn="just"/>
            <a:r>
              <a:rPr lang="ru-RU" b="1" i="1" dirty="0" err="1" smtClean="0">
                <a:solidFill>
                  <a:srgbClr val="7030A0"/>
                </a:solidFill>
              </a:rPr>
              <a:t>КиберМама</a:t>
            </a:r>
            <a:r>
              <a:rPr lang="ru-RU" b="1" i="1" dirty="0" smtClean="0">
                <a:solidFill>
                  <a:srgbClr val="7030A0"/>
                </a:solidFill>
              </a:rPr>
              <a:t> поддерживает следующие возможности: </a:t>
            </a:r>
          </a:p>
          <a:p>
            <a:pPr algn="just"/>
            <a:r>
              <a:rPr lang="en-US" b="1" i="1" dirty="0" smtClean="0">
                <a:solidFill>
                  <a:srgbClr val="7030A0"/>
                </a:solidFill>
              </a:rPr>
              <a:t>- </a:t>
            </a:r>
            <a:r>
              <a:rPr lang="ru-RU" b="1" i="1" dirty="0" smtClean="0">
                <a:solidFill>
                  <a:srgbClr val="7030A0"/>
                </a:solidFill>
              </a:rPr>
              <a:t>ограничение по суммарному времени работы ;</a:t>
            </a:r>
          </a:p>
          <a:p>
            <a:pPr lvl="0" algn="just"/>
            <a:r>
              <a:rPr lang="en-US" b="1" i="1" dirty="0" smtClean="0">
                <a:solidFill>
                  <a:srgbClr val="7030A0"/>
                </a:solidFill>
              </a:rPr>
              <a:t>- </a:t>
            </a:r>
            <a:r>
              <a:rPr lang="ru-RU" b="1" i="1" dirty="0" smtClean="0">
                <a:solidFill>
                  <a:srgbClr val="7030A0"/>
                </a:solidFill>
              </a:rPr>
              <a:t>поддержка перерывов в работе ;</a:t>
            </a:r>
          </a:p>
          <a:p>
            <a:pPr lvl="0" algn="just"/>
            <a:r>
              <a:rPr lang="en-US" b="1" i="1" dirty="0" smtClean="0">
                <a:solidFill>
                  <a:srgbClr val="7030A0"/>
                </a:solidFill>
              </a:rPr>
              <a:t>- </a:t>
            </a:r>
            <a:r>
              <a:rPr lang="ru-RU" b="1" i="1" dirty="0" smtClean="0">
                <a:solidFill>
                  <a:srgbClr val="7030A0"/>
                </a:solidFill>
              </a:rPr>
              <a:t>поддержка разрешенных интервалов работы ;</a:t>
            </a:r>
          </a:p>
          <a:p>
            <a:pPr lvl="0" algn="just"/>
            <a:r>
              <a:rPr lang="en-US" b="1" i="1" dirty="0" smtClean="0">
                <a:solidFill>
                  <a:srgbClr val="7030A0"/>
                </a:solidFill>
              </a:rPr>
              <a:t>- </a:t>
            </a:r>
            <a:r>
              <a:rPr lang="ru-RU" b="1" i="1" dirty="0" smtClean="0">
                <a:solidFill>
                  <a:srgbClr val="7030A0"/>
                </a:solidFill>
              </a:rPr>
              <a:t>возможность запрета интернета ;</a:t>
            </a:r>
          </a:p>
          <a:p>
            <a:pPr lvl="0" algn="just"/>
            <a:r>
              <a:rPr lang="en-US" b="1" i="1" dirty="0" smtClean="0">
                <a:solidFill>
                  <a:srgbClr val="7030A0"/>
                </a:solidFill>
              </a:rPr>
              <a:t>- </a:t>
            </a:r>
            <a:r>
              <a:rPr lang="ru-RU" b="1" i="1" dirty="0" smtClean="0">
                <a:solidFill>
                  <a:srgbClr val="7030A0"/>
                </a:solidFill>
              </a:rPr>
              <a:t>возможность запрета игр/программ.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КиберМама</a:t>
            </a:r>
            <a:r>
              <a:rPr lang="ru-RU" sz="3600" b="1" i="1" dirty="0" smtClean="0">
                <a:solidFill>
                  <a:srgbClr val="FF0000"/>
                </a:solidFill>
              </a:rPr>
              <a:t> 1.0b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37321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800" b="1" dirty="0" smtClean="0">
                <a:hlinkClick r:id="rId3"/>
              </a:rPr>
              <a:t>http://www.securitylab.ru/software/273998.php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20000"/>
          </a:bodyPr>
          <a:lstStyle/>
          <a:p>
            <a:endParaRPr lang="ru-RU" sz="4400" b="1" dirty="0" smtClean="0">
              <a:solidFill>
                <a:srgbClr val="C00000"/>
              </a:solidFill>
            </a:endParaRPr>
          </a:p>
          <a:p>
            <a:endParaRPr lang="ru-RU" sz="4400" b="1" dirty="0" smtClean="0">
              <a:solidFill>
                <a:srgbClr val="C00000"/>
              </a:solidFill>
            </a:endParaRPr>
          </a:p>
          <a:p>
            <a:endParaRPr lang="ru-RU" sz="4400" b="1" dirty="0" smtClean="0">
              <a:solidFill>
                <a:srgbClr val="C00000"/>
              </a:solidFill>
            </a:endParaRPr>
          </a:p>
          <a:p>
            <a:endParaRPr lang="ru-RU" sz="4400" b="1" dirty="0" smtClean="0">
              <a:solidFill>
                <a:srgbClr val="C00000"/>
              </a:solidFill>
            </a:endParaRPr>
          </a:p>
          <a:p>
            <a:endParaRPr lang="ru-RU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Будьте для ребёнка примером! 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026" name="AutoShape 2" descr="http://zablpedia.ru/wp-content/uploads/2008/05/Deti-i-kompyu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zablpedia.ru/wp-content/uploads/2008/05/Deti-i-kompyu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sveta\Desktop\карт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64373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25"/>
            <a:ext cx="7858125" cy="442912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является прекрасным источником для новых знаний, помогает в учебе, занимает досуг. Но в то же время, 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таит в себе много опасностей.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нужно поговорить с детьми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объяснить, что могут возникать различные неприятные ситуации и то, как из них лучшим образом выходить.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 безопасность ваших детей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  вас.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04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89" name="Picture 1" descr="C:\Users\sveta\Desktop\карт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78621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Почему дети уходят в Интернет?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5000660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6700" dirty="0" smtClean="0"/>
              <a:t>Лень 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6700" dirty="0" smtClean="0"/>
              <a:t>Одиночество, отсутствие друзей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6700" dirty="0" smtClean="0"/>
              <a:t>Игры заманивают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6700" dirty="0" smtClean="0"/>
              <a:t>Кажущаяся легкость в общении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6700" dirty="0" smtClean="0"/>
              <a:t>Проблемы в семье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6700" dirty="0" smtClean="0"/>
              <a:t>Неумение занять себя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6700" dirty="0" smtClean="0"/>
              <a:t>Слишком много свободного </a:t>
            </a:r>
            <a:br>
              <a:rPr lang="ru-RU" sz="6700" dirty="0" smtClean="0"/>
            </a:br>
            <a:r>
              <a:rPr lang="ru-RU" sz="6700" dirty="0" smtClean="0"/>
              <a:t>времени</a:t>
            </a:r>
          </a:p>
          <a:p>
            <a:endParaRPr lang="ru-RU" dirty="0"/>
          </a:p>
        </p:txBody>
      </p:sp>
      <p:pic>
        <p:nvPicPr>
          <p:cNvPr id="1027" name="Picture 3" descr="C:\Users\sveta\Desktop\курсы\кар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929066"/>
            <a:ext cx="1628772" cy="2184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Тревожная статистика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4291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19%</a:t>
            </a:r>
            <a:r>
              <a:rPr lang="ru-RU" sz="2400" dirty="0" smtClean="0"/>
              <a:t> детей иногда посещают </a:t>
            </a:r>
            <a:r>
              <a:rPr lang="ru-RU" sz="2400" dirty="0" err="1" smtClean="0"/>
              <a:t>порносайты</a:t>
            </a:r>
            <a:r>
              <a:rPr lang="ru-RU" sz="2400" dirty="0" smtClean="0"/>
              <a:t>, еще </a:t>
            </a:r>
            <a:r>
              <a:rPr lang="ru-RU" sz="2400" b="1" dirty="0" smtClean="0"/>
              <a:t>9%</a:t>
            </a:r>
            <a:r>
              <a:rPr lang="ru-RU" sz="2400" dirty="0" smtClean="0"/>
              <a:t> делают это регулярно.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dirty="0" smtClean="0"/>
              <a:t>38%</a:t>
            </a:r>
            <a:r>
              <a:rPr lang="ru-RU" sz="2400" dirty="0" smtClean="0"/>
              <a:t> детей, просматривают страницы о насилии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dirty="0" smtClean="0"/>
              <a:t>16%</a:t>
            </a:r>
            <a:r>
              <a:rPr lang="ru-RU" sz="2400" dirty="0" smtClean="0"/>
              <a:t> детей просматривают страницы с расистским содержимым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dirty="0" smtClean="0"/>
              <a:t>25% </a:t>
            </a:r>
            <a:r>
              <a:rPr lang="ru-RU" sz="2400" dirty="0" smtClean="0"/>
              <a:t>пятилетних детей активно используют Интернет.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/>
              <a:t>около </a:t>
            </a:r>
            <a:r>
              <a:rPr lang="ru-RU" sz="2400" b="1" dirty="0" smtClean="0"/>
              <a:t>50%</a:t>
            </a:r>
            <a:r>
              <a:rPr lang="ru-RU" sz="2400" dirty="0" smtClean="0"/>
              <a:t> детей выходят в Сеть без контроля взрослых.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dirty="0" smtClean="0"/>
              <a:t>14,5%</a:t>
            </a:r>
            <a:r>
              <a:rPr lang="ru-RU" sz="2400" dirty="0" smtClean="0"/>
              <a:t> детей назначали встречи с незнакомцами через Интернет, </a:t>
            </a:r>
            <a:r>
              <a:rPr lang="ru-RU" sz="2400" b="1" dirty="0" smtClean="0"/>
              <a:t>10%</a:t>
            </a:r>
            <a:r>
              <a:rPr lang="ru-RU" sz="2400" dirty="0" smtClean="0"/>
              <a:t> из них ходили на встречи в одиночку, а </a:t>
            </a:r>
            <a:r>
              <a:rPr lang="ru-RU" sz="2400" b="1" dirty="0" smtClean="0"/>
              <a:t>7%</a:t>
            </a:r>
            <a:r>
              <a:rPr lang="ru-RU" sz="2400" dirty="0" smtClean="0"/>
              <a:t> никому не сообщили, что с кем–то встречаются.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314327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57375"/>
            <a:ext cx="7929563" cy="4429125"/>
          </a:xfrm>
        </p:spPr>
        <p:txBody>
          <a:bodyPr>
            <a:normAutofit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сентября 2012 года вступил в силу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  N 436-ФЗ</a:t>
            </a:r>
            <a:endParaRPr lang="ru-RU" sz="105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защите детей от информации, причиняющей вред их здоровью и развитию»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0000"/>
                </a:solidFill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Он направлен на защиту детей от разрушительного, травмирующего их психику информационного воздействия, а также от информации, способной развить в ребенке порочные наклонности.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Федеральный закон № 436-ФЗ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sveta\Desktop\курсы\карт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785926"/>
            <a:ext cx="992174" cy="116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Угрозы, подстерегающие ребенка в Глобальной сети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714488"/>
            <a:ext cx="2357454" cy="2377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3240" y="1857364"/>
            <a:ext cx="5357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Даже случайный клик по всплывшему баннеру или переход по ссылке может привести на сайт с опасным содержимым!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446449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 </a:t>
            </a:r>
            <a:endParaRPr lang="ru-RU" i="1" kern="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604636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Угрозы, подстерегающие ребенка  в Глобальной сети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484784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fontAlgn="t">
              <a:buNone/>
            </a:pPr>
            <a:r>
              <a:rPr lang="ru-RU" sz="2400" b="1" i="1" dirty="0" smtClean="0">
                <a:solidFill>
                  <a:srgbClr val="CC00CC"/>
                </a:solidFill>
              </a:rPr>
              <a:t> </a:t>
            </a:r>
            <a:r>
              <a:rPr lang="ru-RU" sz="2800" b="1" i="1" u="sng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Порнография</a:t>
            </a:r>
          </a:p>
          <a:p>
            <a:pPr marL="45720" indent="0" fontAlgn="t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Опасна избыточной информацией и грубым, часто извращенным, натурализмом.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312368" cy="244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Угрозы, подстерегающие ребенка в Глобальной сети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1700808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 fontAlgn="t">
              <a:buNone/>
            </a:pPr>
            <a:r>
              <a:rPr lang="ru-RU" sz="2400" b="1" i="1" u="sng" dirty="0" smtClean="0">
                <a:solidFill>
                  <a:srgbClr val="CC00CC"/>
                </a:solidFill>
              </a:rPr>
              <a:t>Депрессивные молодежные течения</a:t>
            </a:r>
          </a:p>
          <a:p>
            <a:pPr marL="45720" indent="0" fontAlgn="t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Ребенок может поверить, что </a:t>
            </a:r>
            <a:r>
              <a:rPr lang="ru-RU" sz="2400" b="1" i="1" dirty="0" smtClean="0">
                <a:solidFill>
                  <a:srgbClr val="FF0000"/>
                </a:solidFill>
              </a:rPr>
              <a:t>шрамы</a:t>
            </a:r>
            <a:r>
              <a:rPr lang="ru-RU" sz="2400" i="1" dirty="0" smtClean="0">
                <a:solidFill>
                  <a:srgbClr val="FF0000"/>
                </a:solidFill>
              </a:rPr>
              <a:t> – лучшее украшение, а </a:t>
            </a:r>
            <a:r>
              <a:rPr lang="ru-RU" sz="2400" b="1" i="1" dirty="0" smtClean="0">
                <a:solidFill>
                  <a:srgbClr val="FF0000"/>
                </a:solidFill>
              </a:rPr>
              <a:t>суицид</a:t>
            </a:r>
            <a:r>
              <a:rPr lang="ru-RU" sz="2400" i="1" dirty="0" smtClean="0">
                <a:solidFill>
                  <a:srgbClr val="FF0000"/>
                </a:solidFill>
              </a:rPr>
              <a:t> – всего лишь способ избавления от проблем.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844</Words>
  <Application>Microsoft Office PowerPoint</Application>
  <PresentationFormat>Экран (4:3)</PresentationFormat>
  <Paragraphs>109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Специальное оформление</vt:lpstr>
      <vt:lpstr>Трек</vt:lpstr>
      <vt:lpstr> </vt:lpstr>
      <vt:lpstr>Интернет позволяет нам</vt:lpstr>
      <vt:lpstr>Презентация PowerPoint</vt:lpstr>
      <vt:lpstr>Почему дети уходят в Интернет? </vt:lpstr>
      <vt:lpstr>Тревожная статистика</vt:lpstr>
      <vt:lpstr>Федеральный закон № 436-ФЗ</vt:lpstr>
      <vt:lpstr>Угрозы, подстерегающие ребенка в Глобальной сети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правила безопасности при работе в сети</vt:lpstr>
      <vt:lpstr>Общие правила безопасности при работе в сети</vt:lpstr>
      <vt:lpstr>Как справляться с интернет-зависимостью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sveta</dc:creator>
  <cp:lastModifiedBy>Егорченкова</cp:lastModifiedBy>
  <cp:revision>38</cp:revision>
  <dcterms:created xsi:type="dcterms:W3CDTF">2011-12-13T19:04:59Z</dcterms:created>
  <dcterms:modified xsi:type="dcterms:W3CDTF">2020-12-15T07:15:58Z</dcterms:modified>
</cp:coreProperties>
</file>