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9" r:id="rId4"/>
    <p:sldId id="27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1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1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71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2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D8BB7A-0CC5-4452-B627-31FC2030B0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0E50E-14AE-4EB7-BD7D-FA93BBEFF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0E6B9-44F3-4831-8591-52519472E3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A6186-030D-4979-B3AD-B32CC97E72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2209F-6F8A-4BFC-955E-A1DAB7064D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83F69-5C02-4226-AF79-73CE4E9540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EBA8-4BAF-4336-B6DE-87D83D1553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FEE3B-3622-44FD-83AE-282B38AE00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6CB01-135F-495D-B228-57C93F02AA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418E3-1D80-4242-8681-F7CEE535F0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59D29-C050-4A9D-9BCE-4D18392F47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9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9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869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7C09F32-D73D-441D-8C9A-3B21C927717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00000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424862" cy="5616575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354012">
            <a:off x="4932363" y="2565400"/>
            <a:ext cx="2454275" cy="1147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andara"/>
              </a:rPr>
              <a:t>Памятка</a:t>
            </a:r>
          </a:p>
          <a:p>
            <a:pPr algn="ctr"/>
            <a:r>
              <a:rPr lang="ru-RU" sz="3600" i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andara"/>
              </a:rPr>
              <a:t>родителям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3924300" y="549275"/>
            <a:ext cx="4392613" cy="1511300"/>
          </a:xfrm>
          <a:prstGeom prst="wedgeEllipseCallout">
            <a:avLst>
              <a:gd name="adj1" fmla="val -74250"/>
              <a:gd name="adj2" fmla="val 115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Помните, что воспитывают не слова, а личный пример</a:t>
            </a:r>
          </a:p>
        </p:txBody>
      </p:sp>
      <p:pic>
        <p:nvPicPr>
          <p:cNvPr id="41988" name="Picture 4" descr="Budte primer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068638"/>
            <a:ext cx="4464050" cy="2998787"/>
          </a:xfrm>
          <a:prstGeom prst="rect">
            <a:avLst/>
          </a:prstGeom>
          <a:noFill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95288" y="3789363"/>
            <a:ext cx="36718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Давайте совершать добрые,</a:t>
            </a:r>
          </a:p>
          <a:p>
            <a:r>
              <a:rPr lang="ru-RU" sz="2000">
                <a:latin typeface="Maiandra GD" pitchFamily="34" charset="0"/>
              </a:rPr>
              <a:t>хорошие поступки. </a:t>
            </a:r>
          </a:p>
          <a:p>
            <a:r>
              <a:rPr lang="ru-RU" sz="2000">
                <a:latin typeface="Maiandra GD" pitchFamily="34" charset="0"/>
              </a:rPr>
              <a:t>Дети учатся доброте у нас.</a:t>
            </a:r>
          </a:p>
          <a:p>
            <a:r>
              <a:rPr lang="ru-RU" sz="2000">
                <a:latin typeface="Maiandra GD" pitchFamily="34" charset="0"/>
              </a:rPr>
              <a:t>Помните, что поведение –</a:t>
            </a:r>
          </a:p>
          <a:p>
            <a:r>
              <a:rPr lang="ru-RU" sz="2000">
                <a:latin typeface="Maiandra GD" pitchFamily="34" charset="0"/>
              </a:rPr>
              <a:t>это зеркало, в котором </a:t>
            </a:r>
          </a:p>
          <a:p>
            <a:r>
              <a:rPr lang="ru-RU" sz="2000">
                <a:latin typeface="Maiandra GD" pitchFamily="34" charset="0"/>
              </a:rPr>
              <a:t>отражается истинный облик</a:t>
            </a:r>
          </a:p>
          <a:p>
            <a:r>
              <a:rPr lang="ru-RU" sz="2000">
                <a:latin typeface="Maiandra GD" pitchFamily="34" charset="0"/>
              </a:rPr>
              <a:t>каждого!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3203575" y="549275"/>
            <a:ext cx="5472113" cy="2303463"/>
          </a:xfrm>
          <a:prstGeom prst="wedgeEllipseCallout">
            <a:avLst>
              <a:gd name="adj1" fmla="val -62940"/>
              <a:gd name="adj2" fmla="val -96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Не сравнивайте своего ребёнка с другими детьми, особенно не ставьте их в пример. Помните, что каждый ребёнок неповторим и уникален.</a:t>
            </a:r>
          </a:p>
        </p:txBody>
      </p:sp>
      <p:pic>
        <p:nvPicPr>
          <p:cNvPr id="43012" name="Picture 4" descr="6423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997200"/>
            <a:ext cx="3960812" cy="2849563"/>
          </a:xfrm>
          <a:prstGeom prst="rect">
            <a:avLst/>
          </a:prstGeom>
          <a:noFill/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95288" y="4292600"/>
            <a:ext cx="31686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Предоставьте ребёнку </a:t>
            </a:r>
          </a:p>
          <a:p>
            <a:r>
              <a:rPr lang="ru-RU" sz="2000">
                <a:latin typeface="Maiandra GD" pitchFamily="34" charset="0"/>
              </a:rPr>
              <a:t>свободу выбора. Каждый </a:t>
            </a:r>
          </a:p>
          <a:p>
            <a:r>
              <a:rPr lang="ru-RU" sz="2000">
                <a:latin typeface="Maiandra GD" pitchFamily="34" charset="0"/>
              </a:rPr>
              <a:t>из нас чем-то отличается </a:t>
            </a:r>
          </a:p>
          <a:p>
            <a:r>
              <a:rPr lang="ru-RU" sz="2000">
                <a:latin typeface="Maiandra GD" pitchFamily="34" charset="0"/>
              </a:rPr>
              <a:t>от других. </a:t>
            </a:r>
          </a:p>
          <a:p>
            <a:r>
              <a:rPr lang="ru-RU" sz="2000">
                <a:latin typeface="Maiandra GD" pitchFamily="34" charset="0"/>
              </a:rPr>
              <a:t>Ему необходимо чувствовать </a:t>
            </a:r>
          </a:p>
          <a:p>
            <a:r>
              <a:rPr lang="ru-RU" sz="2000">
                <a:latin typeface="Maiandra GD" pitchFamily="34" charset="0"/>
              </a:rPr>
              <a:t>свою уникальность и неповторимость. </a:t>
            </a:r>
          </a:p>
          <a:p>
            <a:r>
              <a:rPr lang="ru-RU" sz="2000">
                <a:latin typeface="Maiandra GD" pitchFamily="34" charset="0"/>
              </a:rPr>
              <a:t>Не менее важно, чтобы это было оценено окружающими.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708400" y="549275"/>
            <a:ext cx="4824413" cy="1584325"/>
          </a:xfrm>
          <a:prstGeom prst="wedgeEllipseCallout">
            <a:avLst>
              <a:gd name="adj1" fmla="val -69745"/>
              <a:gd name="adj2" fmla="val 871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Не рассчитывайте на то, что ребёнок вырастет таким, как вы хотите</a:t>
            </a:r>
          </a:p>
        </p:txBody>
      </p:sp>
      <p:pic>
        <p:nvPicPr>
          <p:cNvPr id="44036" name="Picture 4" descr="1235988146_1204303433_super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492375"/>
            <a:ext cx="3135313" cy="3854450"/>
          </a:xfrm>
          <a:prstGeom prst="rect">
            <a:avLst/>
          </a:prstGeom>
          <a:noFill/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50825" y="3500438"/>
            <a:ext cx="46815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Давайте ребенку отдых от </a:t>
            </a:r>
          </a:p>
          <a:p>
            <a:r>
              <a:rPr lang="ru-RU" sz="2000">
                <a:latin typeface="Maiandra GD" pitchFamily="34" charset="0"/>
              </a:rPr>
              <a:t>Ваших внушений.  По статистике, </a:t>
            </a:r>
          </a:p>
          <a:p>
            <a:r>
              <a:rPr lang="ru-RU" sz="2000">
                <a:latin typeface="Maiandra GD" pitchFamily="34" charset="0"/>
              </a:rPr>
              <a:t>к ребенку 37 раз в сутки </a:t>
            </a:r>
          </a:p>
          <a:p>
            <a:r>
              <a:rPr lang="ru-RU" sz="2000">
                <a:latin typeface="Maiandra GD" pitchFamily="34" charset="0"/>
              </a:rPr>
              <a:t>обращаются в повелительном </a:t>
            </a:r>
          </a:p>
          <a:p>
            <a:r>
              <a:rPr lang="ru-RU" sz="2000">
                <a:latin typeface="Maiandra GD" pitchFamily="34" charset="0"/>
              </a:rPr>
              <a:t>тоне, 42 - в увещевательном, </a:t>
            </a:r>
          </a:p>
          <a:p>
            <a:r>
              <a:rPr lang="ru-RU" sz="2000">
                <a:latin typeface="Maiandra GD" pitchFamily="34" charset="0"/>
              </a:rPr>
              <a:t>50 раз - в обвинительном. </a:t>
            </a:r>
          </a:p>
          <a:p>
            <a:r>
              <a:rPr lang="ru-RU" sz="2000">
                <a:latin typeface="Maiandra GD" pitchFamily="34" charset="0"/>
              </a:rPr>
              <a:t>Ребенку нужен отдых от каких бы </a:t>
            </a:r>
          </a:p>
          <a:p>
            <a:r>
              <a:rPr lang="ru-RU" sz="2000">
                <a:latin typeface="Maiandra GD" pitchFamily="34" charset="0"/>
              </a:rPr>
              <a:t>то ни было воздействий и обращений. </a:t>
            </a:r>
          </a:p>
          <a:p>
            <a:r>
              <a:rPr lang="ru-RU" sz="2000">
                <a:latin typeface="Maiandra GD" pitchFamily="34" charset="0"/>
              </a:rPr>
              <a:t>Он нуждается в доле свободы, </a:t>
            </a:r>
          </a:p>
          <a:p>
            <a:r>
              <a:rPr lang="ru-RU" sz="2000">
                <a:latin typeface="Maiandra GD" pitchFamily="34" charset="0"/>
              </a:rPr>
              <a:t>чтобы вырасти самостоятельным.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a5dc1e6f3f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2951163" cy="2901950"/>
          </a:xfrm>
          <a:prstGeom prst="rect">
            <a:avLst/>
          </a:prstGeom>
          <a:noFill/>
        </p:spPr>
      </p:pic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3708400" y="692150"/>
            <a:ext cx="5111750" cy="1871663"/>
          </a:xfrm>
          <a:prstGeom prst="wedgeEllipseCallout">
            <a:avLst>
              <a:gd name="adj1" fmla="val -61088"/>
              <a:gd name="adj2" fmla="val 4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Помните, что ответственность за воспитание своего ребёнка несёте именно Вы.</a:t>
            </a:r>
          </a:p>
        </p:txBody>
      </p:sp>
      <p:pic>
        <p:nvPicPr>
          <p:cNvPr id="45066" name="Picture 10" descr="03082110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36838"/>
            <a:ext cx="3600450" cy="2757487"/>
          </a:xfrm>
          <a:prstGeom prst="rect">
            <a:avLst/>
          </a:prstGeom>
          <a:noFill/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323850" y="5589588"/>
            <a:ext cx="86407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>
                <a:latin typeface="Maiandra GD" pitchFamily="34" charset="0"/>
              </a:rPr>
              <a:t>Очень важно похвалить и обнять ребенка с самого утра. </a:t>
            </a:r>
          </a:p>
          <a:p>
            <a:r>
              <a:rPr lang="ru-RU" sz="3200" i="1">
                <a:latin typeface="Maiandra GD" pitchFamily="34" charset="0"/>
              </a:rPr>
              <a:t>Это аванс на весь долгий и трудный день!</a:t>
            </a:r>
            <a:r>
              <a:rPr lang="ru-RU" sz="2000">
                <a:latin typeface="Maiandra GD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0b54c9c120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2925763" cy="4679950"/>
          </a:xfrm>
          <a:prstGeom prst="rect">
            <a:avLst/>
          </a:prstGeom>
          <a:noFill/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211638" y="549275"/>
            <a:ext cx="4679950" cy="2016125"/>
          </a:xfrm>
          <a:prstGeom prst="wedgeEllipseCallout">
            <a:avLst>
              <a:gd name="adj1" fmla="val -63773"/>
              <a:gd name="adj2" fmla="val -19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b="1" i="1"/>
          </a:p>
          <a:p>
            <a:pPr algn="ctr"/>
            <a:r>
              <a:rPr lang="ru-RU" sz="2000" i="1">
                <a:latin typeface="Maiandra GD" pitchFamily="34" charset="0"/>
              </a:rPr>
              <a:t>Ребёнок учится тому, что видит у себя в дому, родители пример тому!</a:t>
            </a:r>
            <a:r>
              <a:rPr lang="ru-RU" sz="2000"/>
              <a:t> 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708400" y="3644900"/>
            <a:ext cx="5111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Семья играет важную роль в </a:t>
            </a:r>
          </a:p>
          <a:p>
            <a:r>
              <a:rPr lang="ru-RU" sz="2000">
                <a:latin typeface="Maiandra GD" pitchFamily="34" charset="0"/>
              </a:rPr>
              <a:t>формировании личности человека. </a:t>
            </a:r>
          </a:p>
          <a:p>
            <a:r>
              <a:rPr lang="ru-RU" sz="2000">
                <a:latin typeface="Maiandra GD" pitchFamily="34" charset="0"/>
              </a:rPr>
              <a:t>Родители - первые воспитатели </a:t>
            </a:r>
          </a:p>
          <a:p>
            <a:r>
              <a:rPr lang="ru-RU" sz="2000">
                <a:latin typeface="Maiandra GD" pitchFamily="34" charset="0"/>
              </a:rPr>
              <a:t>и учителя ребёнка. </a:t>
            </a:r>
          </a:p>
          <a:p>
            <a:r>
              <a:rPr lang="ru-RU" sz="2000">
                <a:latin typeface="Maiandra GD" pitchFamily="34" charset="0"/>
              </a:rPr>
              <a:t>В повседневном общении с родителями </a:t>
            </a:r>
          </a:p>
          <a:p>
            <a:r>
              <a:rPr lang="ru-RU" sz="2000">
                <a:latin typeface="Maiandra GD" pitchFamily="34" charset="0"/>
              </a:rPr>
              <a:t>он учится познавать мир, подражает </a:t>
            </a:r>
          </a:p>
          <a:p>
            <a:r>
              <a:rPr lang="ru-RU" sz="2000">
                <a:latin typeface="Maiandra GD" pitchFamily="34" charset="0"/>
              </a:rPr>
              <a:t>взрослым, приобретает жизненный </a:t>
            </a:r>
          </a:p>
          <a:p>
            <a:r>
              <a:rPr lang="ru-RU" sz="2000">
                <a:latin typeface="Maiandra GD" pitchFamily="34" charset="0"/>
              </a:rPr>
              <a:t>опыт, усваивает нормы поведения.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348038" y="620713"/>
            <a:ext cx="4384675" cy="2016125"/>
          </a:xfrm>
          <a:prstGeom prst="wedgeEllipseCallout">
            <a:avLst>
              <a:gd name="adj1" fmla="val -73713"/>
              <a:gd name="adj2" fmla="val -97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b="1" i="1"/>
          </a:p>
          <a:p>
            <a:pPr algn="ctr"/>
            <a:r>
              <a:rPr lang="ru-RU" sz="2000" i="1">
                <a:latin typeface="Maiandra GD" pitchFamily="34" charset="0"/>
              </a:rPr>
              <a:t>Любите своего ребёнка и пусть он никогда не усомнится в этом</a:t>
            </a:r>
            <a:r>
              <a:rPr lang="ru-RU"/>
              <a:t> </a:t>
            </a:r>
          </a:p>
        </p:txBody>
      </p:sp>
      <p:pic>
        <p:nvPicPr>
          <p:cNvPr id="32773" name="Picture 5" descr="32946-Clipart-Illustration-Of-A-Proud-Mother-And-Father-Looking-At-A-Family-Photo-Album-With-Their-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997200"/>
            <a:ext cx="3744913" cy="3505200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95288" y="3716338"/>
            <a:ext cx="43211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Общение – суть жизни человека. </a:t>
            </a:r>
          </a:p>
          <a:p>
            <a:r>
              <a:rPr lang="ru-RU" sz="2000">
                <a:latin typeface="Maiandra GD" pitchFamily="34" charset="0"/>
              </a:rPr>
              <a:t>Если мы хотим видеть наших </a:t>
            </a:r>
          </a:p>
          <a:p>
            <a:r>
              <a:rPr lang="ru-RU" sz="2000">
                <a:latin typeface="Maiandra GD" pitchFamily="34" charset="0"/>
              </a:rPr>
              <a:t>детей добрыми, надо доставлять </a:t>
            </a:r>
          </a:p>
          <a:p>
            <a:r>
              <a:rPr lang="ru-RU" sz="2000">
                <a:latin typeface="Maiandra GD" pitchFamily="34" charset="0"/>
              </a:rPr>
              <a:t>ребенку радость общения с нами – </a:t>
            </a:r>
          </a:p>
          <a:p>
            <a:r>
              <a:rPr lang="ru-RU" sz="2000">
                <a:latin typeface="Maiandra GD" pitchFamily="34" charset="0"/>
              </a:rPr>
              <a:t>это радость совместного познания, </a:t>
            </a:r>
          </a:p>
          <a:p>
            <a:r>
              <a:rPr lang="ru-RU" sz="2000">
                <a:latin typeface="Maiandra GD" pitchFamily="34" charset="0"/>
              </a:rPr>
              <a:t>совместного труда, совместной </a:t>
            </a:r>
          </a:p>
          <a:p>
            <a:r>
              <a:rPr lang="ru-RU" sz="2000">
                <a:latin typeface="Maiandra GD" pitchFamily="34" charset="0"/>
              </a:rPr>
              <a:t>игры, совместного отдыха.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851275" y="549275"/>
            <a:ext cx="4103688" cy="2016125"/>
          </a:xfrm>
          <a:prstGeom prst="wedgeEllipseCallout">
            <a:avLst>
              <a:gd name="adj1" fmla="val -75949"/>
              <a:gd name="adj2" fmla="val -3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Принимайте ребёнка таким какой он есть, -  со всеми его достоинствами и недостатками</a:t>
            </a:r>
          </a:p>
        </p:txBody>
      </p:sp>
      <p:pic>
        <p:nvPicPr>
          <p:cNvPr id="47108" name="Picture 4" descr="39bec16b3a7b608f62dd633d5117362e"/>
          <p:cNvPicPr>
            <a:picLocks noChangeAspect="1" noChangeArrowheads="1"/>
          </p:cNvPicPr>
          <p:nvPr/>
        </p:nvPicPr>
        <p:blipFill>
          <a:blip r:embed="rId3"/>
          <a:srcRect l="1393" t="20256" r="7449" b="3036"/>
          <a:stretch>
            <a:fillRect/>
          </a:stretch>
        </p:blipFill>
        <p:spPr bwMode="auto">
          <a:xfrm>
            <a:off x="3779838" y="2973388"/>
            <a:ext cx="4897437" cy="3200400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50825" y="3933825"/>
            <a:ext cx="33131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Ругая ребенка:</a:t>
            </a:r>
          </a:p>
          <a:p>
            <a:r>
              <a:rPr lang="ru-RU" sz="2000" i="1">
                <a:latin typeface="Maiandra GD" pitchFamily="34" charset="0"/>
              </a:rPr>
              <a:t>лентяй, трус, негодяй, </a:t>
            </a:r>
          </a:p>
          <a:p>
            <a:r>
              <a:rPr lang="ru-RU" sz="2000">
                <a:latin typeface="Maiandra GD" pitchFamily="34" charset="0"/>
              </a:rPr>
              <a:t>ему тем самым и </a:t>
            </a:r>
            <a:r>
              <a:rPr lang="ru-RU" sz="2000" i="1">
                <a:latin typeface="Maiandra GD" pitchFamily="34" charset="0"/>
              </a:rPr>
              <a:t>внушают,</a:t>
            </a:r>
            <a:r>
              <a:rPr lang="ru-RU" sz="2000">
                <a:latin typeface="Maiandra GD" pitchFamily="34" charset="0"/>
              </a:rPr>
              <a:t> </a:t>
            </a:r>
          </a:p>
          <a:p>
            <a:r>
              <a:rPr lang="ru-RU" sz="2000">
                <a:latin typeface="Maiandra GD" pitchFamily="34" charset="0"/>
              </a:rPr>
              <a:t>что он именно таков. </a:t>
            </a:r>
          </a:p>
          <a:p>
            <a:r>
              <a:rPr lang="ru-RU" sz="2000">
                <a:latin typeface="Maiandra GD" pitchFamily="34" charset="0"/>
              </a:rPr>
              <a:t>Поймем, наконец, самое </a:t>
            </a:r>
          </a:p>
          <a:p>
            <a:r>
              <a:rPr lang="ru-RU" sz="2000">
                <a:latin typeface="Maiandra GD" pitchFamily="34" charset="0"/>
              </a:rPr>
              <a:t>простое и самое страшное. </a:t>
            </a:r>
          </a:p>
          <a:p>
            <a:r>
              <a:rPr lang="ru-RU" sz="2000">
                <a:latin typeface="Maiandra GD" pitchFamily="34" charset="0"/>
              </a:rPr>
              <a:t>Он </a:t>
            </a:r>
            <a:r>
              <a:rPr lang="ru-RU" sz="2000" i="1">
                <a:latin typeface="Maiandra GD" pitchFamily="34" charset="0"/>
              </a:rPr>
              <a:t>этому верит.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3851275" y="549275"/>
            <a:ext cx="4103688" cy="2016125"/>
          </a:xfrm>
          <a:prstGeom prst="wedgeEllipseCallout">
            <a:avLst>
              <a:gd name="adj1" fmla="val -75949"/>
              <a:gd name="adj2" fmla="val -3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Опирайтесь на лучшее в ребёнке, верьте в его возможности</a:t>
            </a:r>
          </a:p>
        </p:txBody>
      </p:sp>
      <p:pic>
        <p:nvPicPr>
          <p:cNvPr id="36870" name="Picture 6" descr="09218754e1035e3f2867dc6f82db71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997200"/>
            <a:ext cx="4275137" cy="3205163"/>
          </a:xfrm>
          <a:prstGeom prst="rect">
            <a:avLst/>
          </a:prstGeom>
          <a:noFill/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23850" y="4149725"/>
            <a:ext cx="38163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Доброта начинается с любви </a:t>
            </a:r>
          </a:p>
          <a:p>
            <a:r>
              <a:rPr lang="ru-RU" sz="2000">
                <a:latin typeface="Maiandra GD" pitchFamily="34" charset="0"/>
              </a:rPr>
              <a:t>к людям (прежде всего к </a:t>
            </a:r>
          </a:p>
          <a:p>
            <a:r>
              <a:rPr lang="ru-RU" sz="2000">
                <a:latin typeface="Maiandra GD" pitchFamily="34" charset="0"/>
              </a:rPr>
              <a:t>самым близким). Будем </a:t>
            </a:r>
          </a:p>
          <a:p>
            <a:r>
              <a:rPr lang="ru-RU" sz="2000">
                <a:latin typeface="Maiandra GD" pitchFamily="34" charset="0"/>
              </a:rPr>
              <a:t>развивать в детях это чувство. </a:t>
            </a:r>
          </a:p>
          <a:p>
            <a:r>
              <a:rPr lang="ru-RU" sz="2000">
                <a:latin typeface="Maiandra GD" pitchFamily="34" charset="0"/>
              </a:rPr>
              <a:t>Как можно больше любви к </a:t>
            </a:r>
          </a:p>
          <a:p>
            <a:r>
              <a:rPr lang="ru-RU" sz="2000">
                <a:latin typeface="Maiandra GD" pitchFamily="34" charset="0"/>
              </a:rPr>
              <a:t>ребенку.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3851275" y="549275"/>
            <a:ext cx="4103688" cy="1366838"/>
          </a:xfrm>
          <a:prstGeom prst="wedgeEllipseCallout">
            <a:avLst>
              <a:gd name="adj1" fmla="val -75958"/>
              <a:gd name="adj2" fmla="val 18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Старайтесь внушать ребёнку веры в себя и свои силы</a:t>
            </a:r>
          </a:p>
        </p:txBody>
      </p:sp>
      <p:pic>
        <p:nvPicPr>
          <p:cNvPr id="37895" name="Picture 7" descr="08091115093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060575"/>
            <a:ext cx="3246438" cy="4487863"/>
          </a:xfrm>
          <a:prstGeom prst="rect">
            <a:avLst/>
          </a:prstGeom>
          <a:noFill/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68313" y="4076700"/>
            <a:ext cx="4248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Верьте в своего ребенка. </a:t>
            </a:r>
          </a:p>
          <a:p>
            <a:r>
              <a:rPr lang="ru-RU" sz="2000">
                <a:latin typeface="Maiandra GD" pitchFamily="34" charset="0"/>
              </a:rPr>
              <a:t>Ваша вера способна превратить </a:t>
            </a:r>
          </a:p>
          <a:p>
            <a:r>
              <a:rPr lang="ru-RU" sz="2000">
                <a:latin typeface="Maiandra GD" pitchFamily="34" charset="0"/>
              </a:rPr>
              <a:t>возможность в действительность. </a:t>
            </a:r>
          </a:p>
          <a:p>
            <a:r>
              <a:rPr lang="ru-RU" sz="2000">
                <a:latin typeface="Maiandra GD" pitchFamily="34" charset="0"/>
              </a:rPr>
              <a:t>Ты замечательный! </a:t>
            </a:r>
          </a:p>
          <a:p>
            <a:r>
              <a:rPr lang="ru-RU" sz="2000">
                <a:latin typeface="Maiandra GD" pitchFamily="34" charset="0"/>
              </a:rPr>
              <a:t>Ты умный и сообразительный! </a:t>
            </a:r>
          </a:p>
          <a:p>
            <a:r>
              <a:rPr lang="ru-RU" sz="2000">
                <a:latin typeface="Maiandra GD" pitchFamily="34" charset="0"/>
              </a:rPr>
              <a:t>Ты это сможешь!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851275" y="549275"/>
            <a:ext cx="4465638" cy="2016125"/>
          </a:xfrm>
          <a:prstGeom prst="wedgeEllipseCallout">
            <a:avLst>
              <a:gd name="adj1" fmla="val -73852"/>
              <a:gd name="adj2" fmla="val -38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Стремитесь понять своего ребёнка, заглянуть в его мысли и чувства, ставьте себя на его место</a:t>
            </a:r>
          </a:p>
        </p:txBody>
      </p:sp>
      <p:pic>
        <p:nvPicPr>
          <p:cNvPr id="38918" name="Picture 6" descr="201813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781300"/>
            <a:ext cx="3914775" cy="3810000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68313" y="4292600"/>
            <a:ext cx="33829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Необходимо исключить из </a:t>
            </a:r>
          </a:p>
          <a:p>
            <a:r>
              <a:rPr lang="ru-RU" sz="2000">
                <a:latin typeface="Maiandra GD" pitchFamily="34" charset="0"/>
              </a:rPr>
              <a:t>общения окрики, грубые </a:t>
            </a:r>
          </a:p>
          <a:p>
            <a:r>
              <a:rPr lang="ru-RU" sz="2000">
                <a:latin typeface="Maiandra GD" pitchFamily="34" charset="0"/>
              </a:rPr>
              <a:t>интонации, создайте в </a:t>
            </a:r>
          </a:p>
          <a:p>
            <a:r>
              <a:rPr lang="ru-RU" sz="2000">
                <a:latin typeface="Maiandra GD" pitchFamily="34" charset="0"/>
              </a:rPr>
              <a:t>семье атмосферу радости, </a:t>
            </a:r>
          </a:p>
          <a:p>
            <a:r>
              <a:rPr lang="ru-RU" sz="2000">
                <a:latin typeface="Maiandra GD" pitchFamily="34" charset="0"/>
              </a:rPr>
              <a:t>любви и уважения.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3203575" y="549275"/>
            <a:ext cx="5329238" cy="2016125"/>
          </a:xfrm>
          <a:prstGeom prst="wedgeEllipseCallout">
            <a:avLst>
              <a:gd name="adj1" fmla="val -65727"/>
              <a:gd name="adj2" fmla="val -38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Создайте условия для успеха ребёнка, дайте ему возможность почувствовать себя сильным, умелым, удачливым</a:t>
            </a:r>
          </a:p>
        </p:txBody>
      </p:sp>
      <p:pic>
        <p:nvPicPr>
          <p:cNvPr id="39943" name="Picture 7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781300"/>
            <a:ext cx="4075113" cy="3722688"/>
          </a:xfrm>
          <a:prstGeom prst="rect">
            <a:avLst/>
          </a:prstGeom>
          <a:noFill/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95288" y="3573463"/>
            <a:ext cx="43926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Чаще хвалите и поощряйте </a:t>
            </a:r>
          </a:p>
          <a:p>
            <a:r>
              <a:rPr lang="ru-RU" sz="2000">
                <a:latin typeface="Maiandra GD" pitchFamily="34" charset="0"/>
              </a:rPr>
              <a:t>ребенка. Ребенок должен </a:t>
            </a:r>
          </a:p>
          <a:p>
            <a:r>
              <a:rPr lang="ru-RU" sz="2000">
                <a:latin typeface="Maiandra GD" pitchFamily="34" charset="0"/>
              </a:rPr>
              <a:t>чувствовать Вашу поддержку </a:t>
            </a:r>
          </a:p>
          <a:p>
            <a:r>
              <a:rPr lang="ru-RU" sz="2000">
                <a:latin typeface="Maiandra GD" pitchFamily="34" charset="0"/>
              </a:rPr>
              <a:t>и одобрение, когда </a:t>
            </a:r>
          </a:p>
          <a:p>
            <a:r>
              <a:rPr lang="ru-RU" sz="2000">
                <a:latin typeface="Maiandra GD" pitchFamily="34" charset="0"/>
              </a:rPr>
              <a:t>добивается успехов. </a:t>
            </a:r>
          </a:p>
          <a:p>
            <a:r>
              <a:rPr lang="ru-RU" sz="2000">
                <a:latin typeface="Maiandra GD" pitchFamily="34" charset="0"/>
              </a:rPr>
              <a:t>Внушайте ребенку, что он </a:t>
            </a:r>
          </a:p>
          <a:p>
            <a:r>
              <a:rPr lang="ru-RU" sz="2000">
                <a:latin typeface="Maiandra GD" pitchFamily="34" charset="0"/>
              </a:rPr>
              <a:t>смелый, трудолюбивый, </a:t>
            </a:r>
          </a:p>
          <a:p>
            <a:r>
              <a:rPr lang="ru-RU" sz="2000">
                <a:latin typeface="Maiandra GD" pitchFamily="34" charset="0"/>
              </a:rPr>
              <a:t>умный, находчивый, ловкий, </a:t>
            </a:r>
          </a:p>
          <a:p>
            <a:r>
              <a:rPr lang="ru-RU" sz="2000">
                <a:latin typeface="Maiandra GD" pitchFamily="34" charset="0"/>
              </a:rPr>
              <a:t>аккуратный, думающий, </a:t>
            </a:r>
          </a:p>
          <a:p>
            <a:r>
              <a:rPr lang="ru-RU" sz="2000">
                <a:latin typeface="Maiandra GD" pitchFamily="34" charset="0"/>
              </a:rPr>
              <a:t>любимый, нужный, незаменимый…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3851275" y="549275"/>
            <a:ext cx="4537075" cy="1871663"/>
          </a:xfrm>
          <a:prstGeom prst="wedgeEllipseCallout">
            <a:avLst>
              <a:gd name="adj1" fmla="val -73477"/>
              <a:gd name="adj2" fmla="val -29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Не пытайтесь реализовать в ребёнке свои несбывшиеся мечты и желания</a:t>
            </a:r>
          </a:p>
        </p:txBody>
      </p:sp>
      <p:pic>
        <p:nvPicPr>
          <p:cNvPr id="40967" name="Picture 7" descr="57dc536b64c13a31097d8ac572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865438"/>
            <a:ext cx="4314825" cy="3590925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95288" y="4652963"/>
            <a:ext cx="31686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Научимся владеть собой.</a:t>
            </a:r>
          </a:p>
          <a:p>
            <a:r>
              <a:rPr lang="ru-RU" sz="2000">
                <a:latin typeface="Maiandra GD" pitchFamily="34" charset="0"/>
              </a:rPr>
              <a:t>Выдержка! </a:t>
            </a:r>
          </a:p>
          <a:p>
            <a:r>
              <a:rPr lang="ru-RU" sz="2000">
                <a:latin typeface="Maiandra GD" pitchFamily="34" charset="0"/>
              </a:rPr>
              <a:t>Выдержка! </a:t>
            </a:r>
          </a:p>
          <a:p>
            <a:r>
              <a:rPr lang="ru-RU" sz="2000">
                <a:latin typeface="Maiandra GD" pitchFamily="34" charset="0"/>
              </a:rPr>
              <a:t>Выдержка!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363</TotalTime>
  <Words>480</Words>
  <Application>Microsoft Office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Wingdings</vt:lpstr>
      <vt:lpstr>Comic Sans MS</vt:lpstr>
      <vt:lpstr>Maiandra GD</vt:lpstr>
      <vt:lpstr>Клен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42</cp:revision>
  <dcterms:created xsi:type="dcterms:W3CDTF">2011-05-24T06:54:27Z</dcterms:created>
  <dcterms:modified xsi:type="dcterms:W3CDTF">2016-09-30T07:15:47Z</dcterms:modified>
</cp:coreProperties>
</file>